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66" r:id="rId3"/>
    <p:sldId id="267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80" r:id="rId12"/>
    <p:sldId id="275" r:id="rId13"/>
    <p:sldId id="295" r:id="rId14"/>
    <p:sldId id="278" r:id="rId15"/>
    <p:sldId id="279" r:id="rId16"/>
    <p:sldId id="282" r:id="rId17"/>
    <p:sldId id="284" r:id="rId18"/>
    <p:sldId id="285" r:id="rId19"/>
    <p:sldId id="286" r:id="rId20"/>
    <p:sldId id="287" r:id="rId21"/>
    <p:sldId id="288" r:id="rId22"/>
    <p:sldId id="289" r:id="rId23"/>
    <p:sldId id="291" r:id="rId24"/>
    <p:sldId id="290" r:id="rId25"/>
    <p:sldId id="292" r:id="rId26"/>
    <p:sldId id="293" r:id="rId27"/>
    <p:sldId id="294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4" r:id="rId36"/>
    <p:sldId id="303" r:id="rId37"/>
    <p:sldId id="305" r:id="rId38"/>
    <p:sldId id="265" r:id="rId39"/>
    <p:sldId id="257" r:id="rId40"/>
    <p:sldId id="256" r:id="rId41"/>
    <p:sldId id="258" r:id="rId42"/>
    <p:sldId id="261" r:id="rId43"/>
    <p:sldId id="262" r:id="rId44"/>
    <p:sldId id="264" r:id="rId45"/>
    <p:sldId id="263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eeting" id="{D9082263-E64F-48F2-877B-5F9C3483FB00}">
          <p14:sldIdLst>
            <p14:sldId id="281"/>
          </p14:sldIdLst>
        </p14:section>
        <p14:section name="Transformer" id="{2C6A852B-FCDD-4AE8-8320-CA75D246D190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0"/>
            <p14:sldId id="275"/>
            <p14:sldId id="295"/>
            <p14:sldId id="278"/>
            <p14:sldId id="279"/>
            <p14:sldId id="282"/>
            <p14:sldId id="284"/>
          </p14:sldIdLst>
        </p14:section>
        <p14:section name="GPT2" id="{9AFFA332-0792-4F20-85A2-0627079620CC}">
          <p14:sldIdLst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</p14:sldIdLst>
        </p14:section>
        <p14:section name="GPT-Paper-2017" id="{C127ABB2-4462-4AC8-BE42-6A0575FBEDF5}">
          <p14:sldIdLst>
            <p14:sldId id="265"/>
            <p14:sldId id="257"/>
            <p14:sldId id="256"/>
            <p14:sldId id="258"/>
            <p14:sldId id="261"/>
            <p14:sldId id="262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493F-551B-D4A1-7033-6A0D0A4E5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381FE-F833-C75D-3123-C2B925BA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43FC5-FBAB-6A5A-BDD3-351DE825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E02DD-6B45-9817-779D-EE83C337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5D7C-48BE-0991-E6C1-8434C35E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5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41B0-D168-702A-1CC4-E14D9CE9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CE75D-385C-A8A1-60BE-F47A97FCE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BE5C-A163-5145-6BEC-36F7C0E4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C75C-BBB1-B5F4-607B-46B32E49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4533-B921-2D3A-77E2-10B1E13A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EF0BE-79ED-C948-77AF-C70CD4766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5526D-DA82-4166-73E8-4C92633D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A36B-93B9-8F10-08E6-16D9C4EE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98A8-5194-2BD7-A1CE-0FC797C5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B202-A9A1-1224-FBB0-7C054A50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4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D24F-386D-3A44-93FD-9B4D4574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72C4-033C-3045-B5B3-3B1D6177E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F345-88D5-944F-59F5-555A5E46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9729A-507C-51A8-21D3-1B2F9930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296C-F395-7040-BC22-78D54E7A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70CA-6CBF-C354-DDD3-E4034156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9D822-59D9-5D56-CBC9-77C4BA851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D900-22CE-7475-5427-86EB0643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331F-E36E-FAC4-599C-DE7080BC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60F33-96CE-20B6-0BF4-3382A4A9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0BAF-8A1A-AA28-2A5E-CBAB35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5FD6-FA7A-54B1-C2AE-7EAFC0773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EF1CD-56C4-8A7A-D128-00F2D5644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47D1-BF7A-B7F7-EB9C-C2949F7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1119E-B7FE-6ECC-8950-FCC210C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B41EB-C24A-8CA0-B1FF-8368660F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799B-5AFE-EB8D-8DDE-009554FC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DB28F-D303-5BD3-E5DB-9FDEFC0A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5D25-8B20-5630-7EB1-107AD270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A4F1D-AE5D-AEEB-2F02-34183EC58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5B9D0-75EC-933F-E3B5-B6E03DCF7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A19E-F44D-0309-0D51-C43C1779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C73DF-2FA5-B397-BD87-AEE3F61A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A6F81-C098-7DC9-8786-61F127F9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B00-8B0C-6B2E-8E70-809CD6D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62CCF-45F1-095F-966B-0BC2B902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DD2C1-F413-C216-7A91-4FBDB9B6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37CF-33AB-6EF2-F6B5-34609268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FA52D-BE1B-C5ED-9DA8-6755A8D3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3EC97-DB94-5A6A-2265-CE90C5E0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19FEA-8D5E-E493-0B0F-1D551E85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4F77-A141-B5A9-FA94-B24550F0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5C8C6-46AF-FB69-EDBE-B9D1AE1F0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7888A-8312-FD3B-28AF-5BF453B2D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5D884-D421-7108-2511-A8B3CE3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FEEDE-F78D-75E2-C27E-5B8D58CE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1D7D3-C114-1CF2-9B15-85F0C8EE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C43A-8BFC-2587-6D1B-FBDDC0F6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97251-826C-1E77-BD85-AB3547C58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308D-8B15-8626-3338-D3FCB7E79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75F4F-716D-1B74-60F3-F844A0E9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A1EF1-8DD7-728D-927F-4E2CDEC7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C1813-AFD7-315E-8E08-0402C28A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E612B-54C4-9B0F-2FCD-41277BAC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0D25-8314-D10F-E624-B829ABA77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0037B-BD7F-59A7-C9A0-78F2391EF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3F25-F746-4DE3-8885-4E9A69539C85}" type="datetimeFigureOut">
              <a:rPr lang="en-US" smtClean="0"/>
              <a:t>8/31/2023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7D21-9076-C773-37CA-7CA5F0576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24846-5418-C20E-C62C-449687F2A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s3-us-west-2.amazonaws.com/openai-assets/research-covers/language-unsupervised/language_understanding_paper.pdf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4E3A387-3043-970C-1739-2833ED068592}"/>
              </a:ext>
            </a:extLst>
          </p:cNvPr>
          <p:cNvSpPr txBox="1"/>
          <p:nvPr/>
        </p:nvSpPr>
        <p:spPr>
          <a:xfrm>
            <a:off x="1080458" y="2952879"/>
            <a:ext cx="47653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Task: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webapp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5E7182-6988-2CF5-81CB-FAD7481A37B4}"/>
              </a:ext>
            </a:extLst>
          </p:cNvPr>
          <p:cNvSpPr txBox="1"/>
          <p:nvPr/>
        </p:nvSpPr>
        <p:spPr>
          <a:xfrm>
            <a:off x="4999727" y="1596797"/>
            <a:ext cx="7192273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Improve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Pre-process, add token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Loss-</a:t>
            </a:r>
            <a:r>
              <a:rPr lang="en-US" dirty="0" err="1"/>
              <a:t>func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Hyperparams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Continue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model.generate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(inputs,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max_new_tokens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100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do_sample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top_k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50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top_p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=</a:t>
            </a:r>
            <a:r>
              <a:rPr lang="en-US" b="0" dirty="0">
                <a:solidFill>
                  <a:srgbClr val="098156"/>
                </a:solidFill>
                <a:effectLst/>
                <a:latin typeface="Courier New" panose="02070309020205020404" pitchFamily="49" charset="0"/>
              </a:rPr>
              <a:t>0.95</a:t>
            </a:r>
            <a:r>
              <a:rPr lang="en-US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87269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1A9B7-9A2C-C8AC-7D5A-ED541C40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7" y="1421797"/>
            <a:ext cx="9158288" cy="52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520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FDC8F-AF1D-A204-BEF4-F5120995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90" y="2100006"/>
            <a:ext cx="4138019" cy="384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5DC3B-76F5-1220-E3F0-25EB8E35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63" y="2100005"/>
            <a:ext cx="4173347" cy="384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3506D-C26E-FB5F-F56B-BD6DF642456D}"/>
              </a:ext>
            </a:extLst>
          </p:cNvPr>
          <p:cNvSpPr txBox="1"/>
          <p:nvPr/>
        </p:nvSpPr>
        <p:spPr>
          <a:xfrm>
            <a:off x="1943100" y="1478613"/>
            <a:ext cx="252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one attention head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118EF-64B0-B17A-BA99-B3BB66FF566A}"/>
              </a:ext>
            </a:extLst>
          </p:cNvPr>
          <p:cNvSpPr txBox="1"/>
          <p:nvPr/>
        </p:nvSpPr>
        <p:spPr>
          <a:xfrm>
            <a:off x="7374866" y="1461358"/>
            <a:ext cx="252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multi attention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80453"/>
            <a:ext cx="9624921" cy="1160767"/>
          </a:xfrm>
        </p:spPr>
        <p:txBody>
          <a:bodyPr>
            <a:normAutofit/>
          </a:bodyPr>
          <a:lstStyle/>
          <a:p>
            <a:pPr algn="ctr" fontAlgn="base"/>
            <a:r>
              <a:rPr lang="en-US" b="1" dirty="0">
                <a:solidFill>
                  <a:srgbClr val="222222"/>
                </a:solidFill>
                <a:latin typeface="Helvetica Neue"/>
              </a:rPr>
              <a:t>Positional Encoding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8D478-FCE8-1039-746B-3142B036DF13}"/>
              </a:ext>
            </a:extLst>
          </p:cNvPr>
          <p:cNvSpPr txBox="1"/>
          <p:nvPr/>
        </p:nvSpPr>
        <p:spPr>
          <a:xfrm>
            <a:off x="1604513" y="1501014"/>
            <a:ext cx="9469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these values to the embeddings provides meaningful distances between the embedding vectors once they’re projected into Q/K/V vectors and during dot-product attention.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2F6FD-F39A-F675-8829-C8E231A1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9" y="2407139"/>
            <a:ext cx="6149873" cy="219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D4313-7C7D-5E79-B82D-BFEF3472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54" y="2209517"/>
            <a:ext cx="5377197" cy="1425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A17F60-C605-3C28-BAC4-DD33FC95A82D}"/>
                  </a:ext>
                </a:extLst>
              </p:cNvPr>
              <p:cNvSpPr txBox="1"/>
              <p:nvPr/>
            </p:nvSpPr>
            <p:spPr>
              <a:xfrm>
                <a:off x="784628" y="4800488"/>
                <a:ext cx="10622744" cy="1797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dimension of the positional encoding corresponds to a sinusoid.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wavelengths form a geometric progression from 2π to 10000 · 2π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solidFill>
                      <a:srgbClr val="FF0000"/>
                    </a:solidFill>
                  </a:rPr>
                  <a:t>Explain: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Allow the model to easily learn to attend by relative positions, since for any fixed offset k,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can be represented as a linear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Allow the model to extrapolate to sequence lengths longer than the ones encountered during training.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A17F60-C605-3C28-BAC4-DD33FC95A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8" y="4800488"/>
                <a:ext cx="10622744" cy="1797159"/>
              </a:xfrm>
              <a:prstGeom prst="rect">
                <a:avLst/>
              </a:prstGeom>
              <a:blipFill>
                <a:blip r:embed="rId4"/>
                <a:stretch>
                  <a:fillRect l="-402" t="-1695" b="-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424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Positional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DDFFF-E615-9C92-0A7B-B743A2C7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3" y="2264185"/>
            <a:ext cx="5208559" cy="3775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74041-A4DC-80D5-D02B-C160C7C4D6AF}"/>
              </a:ext>
            </a:extLst>
          </p:cNvPr>
          <p:cNvSpPr txBox="1"/>
          <p:nvPr/>
        </p:nvSpPr>
        <p:spPr>
          <a:xfrm>
            <a:off x="718180" y="1578308"/>
            <a:ext cx="5547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Tensor2Tensor implementation of the Transformer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B3A65-689C-AE98-1311-384E05D8976A}"/>
              </a:ext>
            </a:extLst>
          </p:cNvPr>
          <p:cNvSpPr txBox="1"/>
          <p:nvPr/>
        </p:nvSpPr>
        <p:spPr>
          <a:xfrm>
            <a:off x="8207314" y="1578308"/>
            <a:ext cx="14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E18CFD-F8E8-C405-9154-472CB3BF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62" y="2342528"/>
            <a:ext cx="6178069" cy="36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5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3F095-186D-BF01-E633-8F391847F1A0}"/>
              </a:ext>
            </a:extLst>
          </p:cNvPr>
          <p:cNvSpPr txBox="1"/>
          <p:nvPr/>
        </p:nvSpPr>
        <p:spPr>
          <a:xfrm>
            <a:off x="1451394" y="1595885"/>
            <a:ext cx="304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residual -&gt; add &amp; normalize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520CD-2B53-B4E6-201F-6668B140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8" y="2431847"/>
            <a:ext cx="4438750" cy="3996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02D28-4014-3DAA-9183-4C3BB153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57" y="2534903"/>
            <a:ext cx="6628670" cy="37907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887378-2DB9-7BE3-40B4-369538B428F1}"/>
              </a:ext>
            </a:extLst>
          </p:cNvPr>
          <p:cNvCxnSpPr>
            <a:cxnSpLocks/>
          </p:cNvCxnSpPr>
          <p:nvPr/>
        </p:nvCxnSpPr>
        <p:spPr>
          <a:xfrm>
            <a:off x="5267157" y="1388853"/>
            <a:ext cx="0" cy="5039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B78702-C216-36FA-0DFE-97EC5BC16553}"/>
              </a:ext>
            </a:extLst>
          </p:cNvPr>
          <p:cNvSpPr txBox="1"/>
          <p:nvPr/>
        </p:nvSpPr>
        <p:spPr>
          <a:xfrm>
            <a:off x="6856563" y="1595885"/>
            <a:ext cx="409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sub-layers of the decoder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51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" y="0"/>
            <a:ext cx="3304766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Decoder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44A5F-CC36-4842-1EC5-989B5FB7C7F2}"/>
              </a:ext>
            </a:extLst>
          </p:cNvPr>
          <p:cNvSpPr txBox="1"/>
          <p:nvPr/>
        </p:nvSpPr>
        <p:spPr>
          <a:xfrm>
            <a:off x="3499317" y="-2102"/>
            <a:ext cx="91362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ncoder process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Output of the top encoder is then transformed -&gt; set of attention vectors K and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B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 used by each decoder in its “encoder-decoder attention”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elps the decoder focus on appropriate places in the input sequence.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694512-DF83-3AF9-F84C-8C553F1D6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6" r="11202"/>
          <a:stretch/>
        </p:blipFill>
        <p:spPr bwMode="auto">
          <a:xfrm>
            <a:off x="5521620" y="1442305"/>
            <a:ext cx="6549247" cy="39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A63C8-53D8-D1D1-AEBF-8617C526B382}"/>
              </a:ext>
            </a:extLst>
          </p:cNvPr>
          <p:cNvSpPr txBox="1"/>
          <p:nvPr/>
        </p:nvSpPr>
        <p:spPr>
          <a:xfrm>
            <a:off x="0" y="5635230"/>
            <a:ext cx="303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Encoding: all 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29E1-DCED-B66F-4134-BF2831B4E3AB}"/>
              </a:ext>
            </a:extLst>
          </p:cNvPr>
          <p:cNvSpPr txBox="1"/>
          <p:nvPr/>
        </p:nvSpPr>
        <p:spPr>
          <a:xfrm>
            <a:off x="2364584" y="6246722"/>
            <a:ext cx="491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De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coding: each word in output -&gt; use masking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5A6E9-8A76-FDE3-C9D6-37C12F6006F9}"/>
              </a:ext>
            </a:extLst>
          </p:cNvPr>
          <p:cNvCxnSpPr>
            <a:cxnSpLocks/>
          </p:cNvCxnSpPr>
          <p:nvPr/>
        </p:nvCxnSpPr>
        <p:spPr>
          <a:xfrm>
            <a:off x="2035834" y="5819896"/>
            <a:ext cx="328750" cy="42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2922A-4DB5-C4F6-4923-F4B0E479D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9"/>
          <a:stretch/>
        </p:blipFill>
        <p:spPr bwMode="auto">
          <a:xfrm>
            <a:off x="121133" y="1442305"/>
            <a:ext cx="6314715" cy="3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4A72DC-01C3-5AB5-761D-3319B01CB8C6}"/>
              </a:ext>
            </a:extLst>
          </p:cNvPr>
          <p:cNvCxnSpPr>
            <a:cxnSpLocks/>
          </p:cNvCxnSpPr>
          <p:nvPr/>
        </p:nvCxnSpPr>
        <p:spPr>
          <a:xfrm>
            <a:off x="6419540" y="1442305"/>
            <a:ext cx="0" cy="409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406C46-BFA0-C137-55E1-EE025DA7F57D}"/>
              </a:ext>
            </a:extLst>
          </p:cNvPr>
          <p:cNvSpPr txBox="1"/>
          <p:nvPr/>
        </p:nvSpPr>
        <p:spPr>
          <a:xfrm>
            <a:off x="7610882" y="5785053"/>
            <a:ext cx="4098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Output: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shift right -&gt; &lt;s&gt; {seq} &lt;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eos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&gt;</a:t>
            </a:r>
          </a:p>
          <a:p>
            <a:r>
              <a:rPr lang="en-US" b="1" i="1" dirty="0">
                <a:solidFill>
                  <a:srgbClr val="222222"/>
                </a:solidFill>
                <a:latin typeface="Helvetica" panose="020B0604020202020204" pitchFamily="34" charset="0"/>
              </a:rPr>
              <a:t>Masking: 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future positions (setting them to -inf) -&gt;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softmax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-&gt; ~0.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Linear and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Softmax</a:t>
            </a:r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8BCBB-0C1F-006E-6B33-D69745FBA65E}"/>
              </a:ext>
            </a:extLst>
          </p:cNvPr>
          <p:cNvSpPr txBox="1"/>
          <p:nvPr/>
        </p:nvSpPr>
        <p:spPr>
          <a:xfrm>
            <a:off x="2779861" y="1510425"/>
            <a:ext cx="6804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Linear:</a:t>
            </a:r>
            <a:r>
              <a:rPr lang="en-US" b="1" dirty="0"/>
              <a:t> </a:t>
            </a:r>
            <a:r>
              <a:rPr lang="en-US" dirty="0"/>
              <a:t>simple fully connected neural network -&gt; much larger vector (vocab size: size of training model) (logit vector)</a:t>
            </a:r>
          </a:p>
          <a:p>
            <a:r>
              <a:rPr lang="en-US" b="1" i="1" dirty="0" err="1"/>
              <a:t>Softmax</a:t>
            </a:r>
            <a:r>
              <a:rPr lang="en-US" b="1" i="1" dirty="0"/>
              <a:t>: </a:t>
            </a:r>
            <a:r>
              <a:rPr lang="en-US" dirty="0" err="1"/>
              <a:t>probabiility</a:t>
            </a:r>
            <a:r>
              <a:rPr lang="en-US" dirty="0"/>
              <a:t> -&gt; highest.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E603F-23BC-78B5-AC63-A804A153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70" y="2824517"/>
            <a:ext cx="5724598" cy="35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5C16-4E66-88ED-B9E6-68044872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8" y="1339375"/>
            <a:ext cx="4784956" cy="363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4CACC-8A6E-C02C-6812-AC7525B1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71" y="2555700"/>
            <a:ext cx="4810542" cy="363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51B55-F028-4FA9-DFF2-085E69D41CC0}"/>
              </a:ext>
            </a:extLst>
          </p:cNvPr>
          <p:cNvSpPr txBox="1"/>
          <p:nvPr/>
        </p:nvSpPr>
        <p:spPr>
          <a:xfrm>
            <a:off x="5590066" y="1407453"/>
            <a:ext cx="6418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Each position gets a little bit of probability even unlikely to be output -&gt; useful property of 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softmax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 in training process.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51B00-581F-E693-67CC-EC7D2FF953BC}"/>
              </a:ext>
            </a:extLst>
          </p:cNvPr>
          <p:cNvSpPr txBox="1"/>
          <p:nvPr/>
        </p:nvSpPr>
        <p:spPr>
          <a:xfrm>
            <a:off x="795787" y="5333958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Search: highest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 Search: less loss than, </a:t>
            </a:r>
            <a:r>
              <a:rPr lang="en-US" dirty="0" err="1"/>
              <a:t>beam_size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599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Language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5" y="162579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ecoder-only transformer on a massive dataset, GPT-2 was trained on a massive 40GB dataset called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WebText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mallest: 500MBs for store all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Largest:  6.5GBs of storage space.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3B988-64E4-118E-1803-7E96BA186B74}"/>
              </a:ext>
            </a:extLst>
          </p:cNvPr>
          <p:cNvSpPr txBox="1"/>
          <p:nvPr/>
        </p:nvSpPr>
        <p:spPr>
          <a:xfrm>
            <a:off x="536994" y="3552522"/>
            <a:ext cx="3319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ML model able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Look at part of a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Predict the next word.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FA17F-ED4F-FBC7-4918-D35C25A9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081" y="3834953"/>
            <a:ext cx="7159925" cy="23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2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Transformers for 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3" y="1004689"/>
            <a:ext cx="6873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Transformers (encode + decode) -&gt; success for machine translation</a:t>
            </a:r>
          </a:p>
          <a:p>
            <a:r>
              <a:rPr lang="en-US" dirty="0"/>
              <a:t>Only encode/decode -&gt;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57AF2-9ECB-584B-7DBA-78304711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979" y="3934638"/>
            <a:ext cx="5078112" cy="2346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62775-42A8-3F9A-0CB1-B7D8BD6F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7" y="2001705"/>
            <a:ext cx="6679767" cy="26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74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34" y="943094"/>
            <a:ext cx="5674024" cy="1489553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rgbClr val="FF0000"/>
                </a:solidFill>
              </a:rPr>
              <a:t>TRANSFORMER ARCHITECTURE</a:t>
            </a:r>
          </a:p>
        </p:txBody>
      </p:sp>
      <p:pic>
        <p:nvPicPr>
          <p:cNvPr id="1026" name="Picture 2" descr="Language Modeling with nn.Transformer and torchtext — PyTorch Tutorials  2.0.1+cu117 documentation">
            <a:extLst>
              <a:ext uri="{FF2B5EF4-FFF2-40B4-BE49-F238E27FC236}">
                <a16:creationId xmlns:a16="http://schemas.microsoft.com/office/drawing/2014/main" id="{FC07D7B1-D9E4-B809-7D97-8352DBC6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02" y="0"/>
            <a:ext cx="5030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B95550-FDD6-1EDF-C064-7928624624E3}"/>
              </a:ext>
            </a:extLst>
          </p:cNvPr>
          <p:cNvSpPr txBox="1"/>
          <p:nvPr/>
        </p:nvSpPr>
        <p:spPr>
          <a:xfrm>
            <a:off x="1815526" y="2595935"/>
            <a:ext cx="3327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uses attention -&gt; boost speed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E654B-CBD8-93C7-E1BA-04DD3FF8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4" y="3429000"/>
            <a:ext cx="6592222" cy="13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 vs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3" y="1030568"/>
            <a:ext cx="516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input = seq of input + [token,…] -&gt; output token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5335C-43EA-1754-FD59-83EA2C81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67" y="3579802"/>
            <a:ext cx="7177177" cy="25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62A832FF-91CD-17F1-4E2D-FF15B97B9021}"/>
              </a:ext>
            </a:extLst>
          </p:cNvPr>
          <p:cNvSpPr/>
          <p:nvPr/>
        </p:nvSpPr>
        <p:spPr>
          <a:xfrm flipH="1">
            <a:off x="3838754" y="1399900"/>
            <a:ext cx="1224951" cy="484493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B337DC-BEE8-84BF-EC54-90F0ED516B08}"/>
              </a:ext>
            </a:extLst>
          </p:cNvPr>
          <p:cNvSpPr txBox="1"/>
          <p:nvPr/>
        </p:nvSpPr>
        <p:spPr>
          <a:xfrm>
            <a:off x="5348377" y="1642147"/>
            <a:ext cx="64613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auto-regression: GPT2, </a:t>
            </a:r>
            <a:r>
              <a:rPr lang="en-US" dirty="0" err="1"/>
              <a:t>TransformerXL</a:t>
            </a:r>
            <a:endParaRPr lang="en-US" dirty="0"/>
          </a:p>
          <a:p>
            <a:r>
              <a:rPr lang="en-US" dirty="0"/>
              <a:t>-&gt; BERT losing auto-regression -&gt; ability to incorporate the context on both sides of a word to gain better results </a:t>
            </a:r>
          </a:p>
          <a:p>
            <a:r>
              <a:rPr lang="en-US" dirty="0"/>
              <a:t>-&gt; </a:t>
            </a:r>
            <a:r>
              <a:rPr lang="en-US" dirty="0" err="1"/>
              <a:t>XLNet</a:t>
            </a:r>
            <a:r>
              <a:rPr lang="en-US" dirty="0"/>
              <a:t> autoregression  and finding an alternative way to incorporate the context on both sides.</a:t>
            </a:r>
          </a:p>
        </p:txBody>
      </p:sp>
    </p:spTree>
    <p:extLst>
      <p:ext uri="{BB962C8B-B14F-4D97-AF65-F5344CB8AC3E}">
        <p14:creationId xmlns:p14="http://schemas.microsoft.com/office/powerpoint/2010/main" val="27901137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Evolution of the Transformer Block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Decoder-only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6BA7-3D0A-F79C-621A-F29B4086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8" y="1835500"/>
            <a:ext cx="4908411" cy="650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C651AF-D3E7-6B1A-0A6F-F780027232FF}"/>
              </a:ext>
            </a:extLst>
          </p:cNvPr>
          <p:cNvSpPr txBox="1"/>
          <p:nvPr/>
        </p:nvSpPr>
        <p:spPr>
          <a:xfrm>
            <a:off x="554930" y="1273111"/>
            <a:ext cx="4793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inputs (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encode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en-US" dirty="0">
                <a:solidFill>
                  <a:srgbClr val="999999"/>
                </a:solidFill>
                <a:latin typeface="Helvetica" panose="020B0604020202020204" pitchFamily="34" charset="0"/>
              </a:rPr>
              <a:t>have padding for rest of 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185-97F4-C8F2-0AFD-7577807E5101}"/>
              </a:ext>
            </a:extLst>
          </p:cNvPr>
          <p:cNvSpPr txBox="1"/>
          <p:nvPr/>
        </p:nvSpPr>
        <p:spPr>
          <a:xfrm>
            <a:off x="6774576" y="1419673"/>
            <a:ext cx="4724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BERT -&gt; use self-</a:t>
            </a:r>
            <a:r>
              <a:rPr lang="en-US" dirty="0" err="1"/>
              <a:t>att</a:t>
            </a:r>
            <a:r>
              <a:rPr lang="en-US" dirty="0"/>
              <a:t> -&gt; allows a position to peak at tokens to its right</a:t>
            </a:r>
          </a:p>
          <a:p>
            <a:r>
              <a:rPr lang="en-US" dirty="0"/>
              <a:t>GPT2 -&gt; use masked self-</a:t>
            </a:r>
            <a:r>
              <a:rPr lang="en-US" dirty="0" err="1"/>
              <a:t>att</a:t>
            </a:r>
            <a:r>
              <a:rPr lang="en-US" dirty="0"/>
              <a:t> -&gt; prevents _____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E0620-9176-7FCD-789C-4F0416CA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1" y="3067092"/>
            <a:ext cx="6832858" cy="30673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99AACE-D562-FBB8-AD99-90FC672C2A39}"/>
              </a:ext>
            </a:extLst>
          </p:cNvPr>
          <p:cNvCxnSpPr>
            <a:cxnSpLocks/>
          </p:cNvCxnSpPr>
          <p:nvPr/>
        </p:nvCxnSpPr>
        <p:spPr>
          <a:xfrm flipH="1">
            <a:off x="3036498" y="2223273"/>
            <a:ext cx="3807015" cy="154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F0ED24-B632-1AFA-3C2A-F7CFE3B7F0CE}"/>
              </a:ext>
            </a:extLst>
          </p:cNvPr>
          <p:cNvCxnSpPr/>
          <p:nvPr/>
        </p:nvCxnSpPr>
        <p:spPr>
          <a:xfrm flipH="1">
            <a:off x="5371604" y="1676940"/>
            <a:ext cx="1471909" cy="39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6F3CE9-E401-3A6C-4414-81AA6367B3A4}"/>
              </a:ext>
            </a:extLst>
          </p:cNvPr>
          <p:cNvSpPr txBox="1"/>
          <p:nvPr/>
        </p:nvSpPr>
        <p:spPr>
          <a:xfrm>
            <a:off x="7965848" y="3520380"/>
            <a:ext cx="3807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Character-Level Language Modeling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B0B9AB-9C2F-6315-DD79-53F09C49BAA5}"/>
              </a:ext>
            </a:extLst>
          </p:cNvPr>
          <p:cNvSpPr txBox="1"/>
          <p:nvPr/>
        </p:nvSpPr>
        <p:spPr>
          <a:xfrm>
            <a:off x="8718751" y="4999809"/>
            <a:ext cx="2301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Deeper Self-Attention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1FFDD5-C900-828D-6F57-23D4A28BAA05}"/>
              </a:ext>
            </a:extLst>
          </p:cNvPr>
          <p:cNvCxnSpPr>
            <a:endCxn id="24" idx="0"/>
          </p:cNvCxnSpPr>
          <p:nvPr/>
        </p:nvCxnSpPr>
        <p:spPr>
          <a:xfrm>
            <a:off x="9869355" y="4011283"/>
            <a:ext cx="0" cy="98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252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GPT2::High-look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44F6E-FA66-5594-1B31-EA213B35A0B9}"/>
              </a:ext>
            </a:extLst>
          </p:cNvPr>
          <p:cNvSpPr txBox="1"/>
          <p:nvPr/>
        </p:nvSpPr>
        <p:spPr>
          <a:xfrm>
            <a:off x="1900327" y="1829602"/>
            <a:ext cx="8374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ramble -&gt; 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generating unconditional samples -&gt; input: only </a:t>
            </a:r>
            <a:r>
              <a:rPr lang="en-US" b="0" i="0" dirty="0">
                <a:solidFill>
                  <a:srgbClr val="C7254E"/>
                </a:solidFill>
                <a:effectLst/>
                <a:latin typeface="Bitstream Vera Sans Mono"/>
              </a:rPr>
              <a:t>&lt;|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Bitstream Vera Sans Mono"/>
              </a:rPr>
              <a:t>endoftext</a:t>
            </a:r>
            <a:r>
              <a:rPr lang="en-US" b="0" i="0" dirty="0">
                <a:solidFill>
                  <a:srgbClr val="C7254E"/>
                </a:solidFill>
                <a:effectLst/>
                <a:latin typeface="Bitstream Vera Sans Mono"/>
              </a:rPr>
              <a:t>|&gt; or &lt;s&gt;.</a:t>
            </a:r>
            <a:endParaRPr lang="en-US" b="0" i="1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prompt </a:t>
            </a:r>
            <a:r>
              <a:rPr lang="en-US" i="1" dirty="0">
                <a:solidFill>
                  <a:srgbClr val="222222"/>
                </a:solidFill>
                <a:latin typeface="Helvetica" panose="020B0604020202020204" pitchFamily="34" charset="0"/>
              </a:rPr>
              <a:t>-&gt;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generating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interactive conditional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43F2E-D8B1-D4FC-C153-95C52CACC9DC}"/>
              </a:ext>
            </a:extLst>
          </p:cNvPr>
          <p:cNvSpPr txBox="1"/>
          <p:nvPr/>
        </p:nvSpPr>
        <p:spPr>
          <a:xfrm>
            <a:off x="1994858" y="3123715"/>
            <a:ext cx="837409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RAMBLE: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1 token (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&lt;s&gt;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) -&gt; 1 path -&gt;  vector is produced along that path -&gt; scored with vocab (GPT2: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50k words</a:t>
            </a:r>
            <a:r>
              <a:rPr lang="en-US" sz="2000" dirty="0">
                <a:latin typeface="Helvetica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</a:rPr>
              <a:t>-&gt; </a:t>
            </a:r>
            <a:r>
              <a:rPr lang="en-US" sz="2000" i="1" dirty="0">
                <a:latin typeface="Helvetica" panose="020B0604020202020204" pitchFamily="34" charset="0"/>
              </a:rPr>
              <a:t>highest probability (top-k=1) </a:t>
            </a:r>
            <a:r>
              <a:rPr lang="en-US" sz="2000" dirty="0">
                <a:latin typeface="Helvetica" panose="020B0604020202020204" pitchFamily="34" charset="0"/>
              </a:rPr>
              <a:t>-&gt; </a:t>
            </a:r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the</a:t>
            </a:r>
            <a:endParaRPr lang="en-US" sz="2000" dirty="0">
              <a:latin typeface="Helvetica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</a:rPr>
              <a:t>-&gt; or </a:t>
            </a:r>
            <a:r>
              <a:rPr lang="en-US" sz="2000" i="1" dirty="0">
                <a:latin typeface="Helvetica" panose="020B0604020202020204" pitchFamily="34" charset="0"/>
              </a:rPr>
              <a:t>top-k sampling words other than the top word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</a:rPr>
              <a:t>Token output -&gt; use for input (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&lt;s&gt;, the</a:t>
            </a:r>
            <a:r>
              <a:rPr lang="en-US" dirty="0">
                <a:latin typeface="Helvetica" panose="020B0604020202020204" pitchFamily="34" charset="0"/>
              </a:rPr>
              <a:t>) -&gt; only second path is active (each layer has retained its own interpretation of 1</a:t>
            </a:r>
            <a:r>
              <a:rPr lang="en-US" baseline="30000" dirty="0">
                <a:latin typeface="Helvetica" panose="020B0604020202020204" pitchFamily="34" charset="0"/>
              </a:rPr>
              <a:t>st</a:t>
            </a:r>
            <a:r>
              <a:rPr lang="en-US" dirty="0">
                <a:latin typeface="Helvetica" panose="020B0604020202020204" pitchFamily="34" charset="0"/>
              </a:rPr>
              <a:t> token and will use it in processing 2</a:t>
            </a:r>
            <a:r>
              <a:rPr lang="en-US" baseline="30000" dirty="0">
                <a:latin typeface="Helvetica" panose="020B0604020202020204" pitchFamily="34" charset="0"/>
              </a:rPr>
              <a:t>nd</a:t>
            </a:r>
            <a:r>
              <a:rPr lang="en-US" dirty="0">
                <a:latin typeface="Helvetica" panose="020B0604020202020204" pitchFamily="34" charset="0"/>
              </a:rPr>
              <a:t> token) (not re-interpret 1</a:t>
            </a:r>
            <a:r>
              <a:rPr lang="en-US" baseline="30000" dirty="0">
                <a:latin typeface="Helvetica" panose="020B0604020202020204" pitchFamily="34" charset="0"/>
              </a:rPr>
              <a:t>st</a:t>
            </a:r>
            <a:r>
              <a:rPr lang="en-US" dirty="0">
                <a:latin typeface="Helvetica" panose="020B0604020202020204" pitchFamily="34" charset="0"/>
              </a:rPr>
              <a:t> token in light of 2</a:t>
            </a:r>
            <a:r>
              <a:rPr lang="en-US" baseline="30000" dirty="0">
                <a:latin typeface="Helvetica" panose="020B0604020202020204" pitchFamily="34" charset="0"/>
              </a:rPr>
              <a:t>nd</a:t>
            </a:r>
            <a:r>
              <a:rPr lang="en-US" dirty="0">
                <a:latin typeface="Helvetica" panose="020B0604020202020204" pitchFamily="34" charset="0"/>
              </a:rPr>
              <a:t> token)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16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GPT2::Deeper-look::Token-pos-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emb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852DF-AC1C-3948-B4A4-B33C742D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24" y="2091907"/>
            <a:ext cx="4810733" cy="2674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C6B4C-ED6C-4BDA-728C-85CEC372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77" y="2091906"/>
            <a:ext cx="4584967" cy="2674188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2B20DF39-A367-1049-512D-131EE57D8F92}"/>
              </a:ext>
            </a:extLst>
          </p:cNvPr>
          <p:cNvSpPr/>
          <p:nvPr/>
        </p:nvSpPr>
        <p:spPr>
          <a:xfrm>
            <a:off x="5785449" y="2928667"/>
            <a:ext cx="793630" cy="62972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02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GPT2::Deeper-look::Blocks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1339610" y="5443101"/>
            <a:ext cx="9512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 process is identical in each block, but each block has its own weights in both self-attention and the neural network sublayers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901B0-2CD3-903B-6AE0-4CDEA4B95DE6}"/>
              </a:ext>
            </a:extLst>
          </p:cNvPr>
          <p:cNvSpPr txBox="1"/>
          <p:nvPr/>
        </p:nvSpPr>
        <p:spPr>
          <a:xfrm>
            <a:off x="7210513" y="2299569"/>
            <a:ext cx="4387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Self-</a:t>
            </a:r>
            <a:r>
              <a:rPr lang="en-US" dirty="0" err="1"/>
              <a:t>att</a:t>
            </a:r>
            <a:r>
              <a:rPr lang="en-US" dirty="0"/>
              <a:t>: processing that word</a:t>
            </a:r>
          </a:p>
          <a:p>
            <a:r>
              <a:rPr lang="en-US" dirty="0" err="1"/>
              <a:t>Neur</a:t>
            </a:r>
            <a:r>
              <a:rPr lang="en-US" dirty="0"/>
              <a:t>-net: scores to how relevant each word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0BA5E1-87FA-EAF0-E25F-6F10B50F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9" y="1181820"/>
            <a:ext cx="6572210" cy="37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26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GPT2::Deeper-look::Self-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att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3841271" y="5167056"/>
            <a:ext cx="424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Dot(Q, K) -&gt;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softmax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-&gt; sum(score*V)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901B0-2CD3-903B-6AE0-4CDEA4B95DE6}"/>
              </a:ext>
            </a:extLst>
          </p:cNvPr>
          <p:cNvSpPr txBox="1"/>
          <p:nvPr/>
        </p:nvSpPr>
        <p:spPr>
          <a:xfrm>
            <a:off x="1158456" y="1920007"/>
            <a:ext cx="102582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Along the path of each token in the segment, includes: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Query: representation cur-word used to score against all-word (using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Key: label for word in segment -&gt; match in search for relevant-word.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Value: actual word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810144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3966533" y="6081456"/>
            <a:ext cx="4892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Use top-k=40</a:t>
            </a:r>
          </a:p>
          <a:p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-&gt; repeat until gen 1024 or catch &lt;</a:t>
            </a:r>
            <a:r>
              <a:rPr lang="en-US" b="1" dirty="0" err="1">
                <a:solidFill>
                  <a:srgbClr val="FF0000"/>
                </a:solidFill>
                <a:latin typeface="Helvetica" panose="020B0604020202020204" pitchFamily="34" charset="0"/>
              </a:rPr>
              <a:t>eos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&gt;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73177-3C65-75A0-B342-82CD4D91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39" y="1181820"/>
            <a:ext cx="8931414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07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56" y="649797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Note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322570" y="2690336"/>
            <a:ext cx="101936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GPT2 uses </a:t>
            </a:r>
            <a:r>
              <a:rPr lang="en-US" b="1" dirty="0">
                <a:solidFill>
                  <a:srgbClr val="FF0000"/>
                </a:solidFill>
              </a:rPr>
              <a:t>Byte Pair Encoding </a:t>
            </a:r>
            <a:r>
              <a:rPr lang="en-US" dirty="0"/>
              <a:t>to create the tokens in its vocabulary -&gt; token is part of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Training mode: </a:t>
            </a:r>
            <a:r>
              <a:rPr lang="en-US" dirty="0"/>
              <a:t>longer sequences, processing multiple tokens at once, process larger batch sizes (512).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Inference/evaluation mode: </a:t>
            </a:r>
            <a:r>
              <a:rPr lang="en-US" dirty="0"/>
              <a:t>processing one word at a time, batch size of one.</a:t>
            </a:r>
          </a:p>
        </p:txBody>
      </p:sp>
    </p:spTree>
    <p:extLst>
      <p:ext uri="{BB962C8B-B14F-4D97-AF65-F5344CB8AC3E}">
        <p14:creationId xmlns:p14="http://schemas.microsoft.com/office/powerpoint/2010/main" val="14261640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451966" y="2000222"/>
            <a:ext cx="10193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Holds K &amp; V of previous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 next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iter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, model don’t need generate K &amp; V of pre-tokens, just reuse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Eval Time: One Token at a Time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41F94-6DC2-6612-C05B-1678CE03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15" y="2850987"/>
            <a:ext cx="6248912" cy="31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503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434714" y="1594697"/>
            <a:ext cx="1019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Split QKV -&gt; reshape QKV (12, -1) -&gt; 12 head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Splitting attention head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3A257-C10D-ABED-B4C8-22E1D20D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" y="2379661"/>
            <a:ext cx="5653304" cy="299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C4782-9571-0654-688F-736E4D56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46" y="2379661"/>
            <a:ext cx="5455501" cy="29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7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High-Level Look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3D50C-FEF7-4735-AFED-FDD974D9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6" y="2141477"/>
            <a:ext cx="4236366" cy="25750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54B6-2A83-63E9-11FE-9643CCEF2880}"/>
              </a:ext>
            </a:extLst>
          </p:cNvPr>
          <p:cNvSpPr/>
          <p:nvPr/>
        </p:nvSpPr>
        <p:spPr>
          <a:xfrm>
            <a:off x="4868175" y="3200399"/>
            <a:ext cx="1227826" cy="439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FA927-9BD5-C788-DC8E-A23E11E5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64" y="2662270"/>
            <a:ext cx="5052498" cy="151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8908A1-2ADA-3083-DDE9-80A89D37711B}"/>
              </a:ext>
            </a:extLst>
          </p:cNvPr>
          <p:cNvSpPr txBox="1"/>
          <p:nvPr/>
        </p:nvSpPr>
        <p:spPr>
          <a:xfrm>
            <a:off x="6549812" y="4749491"/>
            <a:ext cx="492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N=6 -&gt; same structure but not share weights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-self-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att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: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xem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xét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từ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khi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mã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hóa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1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từ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7916A7-C375-3E3E-C8E0-293969331758}"/>
              </a:ext>
            </a:extLst>
          </p:cNvPr>
          <p:cNvCxnSpPr>
            <a:cxnSpLocks/>
          </p:cNvCxnSpPr>
          <p:nvPr/>
        </p:nvCxnSpPr>
        <p:spPr>
          <a:xfrm>
            <a:off x="1613140" y="4390845"/>
            <a:ext cx="517585" cy="147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BD0FB-5B2B-2091-D046-C5EC85A5F2B5}"/>
              </a:ext>
            </a:extLst>
          </p:cNvPr>
          <p:cNvCxnSpPr>
            <a:cxnSpLocks/>
          </p:cNvCxnSpPr>
          <p:nvPr/>
        </p:nvCxnSpPr>
        <p:spPr>
          <a:xfrm>
            <a:off x="2900282" y="4390844"/>
            <a:ext cx="2949224" cy="13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B50ED0-9457-CF7D-099F-D2E67DEA0CE9}"/>
              </a:ext>
            </a:extLst>
          </p:cNvPr>
          <p:cNvSpPr txBox="1"/>
          <p:nvPr/>
        </p:nvSpPr>
        <p:spPr>
          <a:xfrm>
            <a:off x="536996" y="5865961"/>
            <a:ext cx="32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Encoder stack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transformer encode blocks)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F3F26-7C08-5794-847D-81A585037CED}"/>
              </a:ext>
            </a:extLst>
          </p:cNvPr>
          <p:cNvSpPr txBox="1"/>
          <p:nvPr/>
        </p:nvSpPr>
        <p:spPr>
          <a:xfrm>
            <a:off x="4584017" y="5865961"/>
            <a:ext cx="3179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Decoder stack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transformer decode blocks)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736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47041"/>
            <a:ext cx="5060272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Splitting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Helvetica Neue"/>
              </a:rPr>
              <a:t>att</a:t>
            </a:r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-head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86D85-7992-2EBC-5404-0DB6AAF5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796"/>
            <a:ext cx="4937128" cy="278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78A4B-1EE5-4B03-5C5F-F9571DB7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28" y="1162796"/>
            <a:ext cx="5786698" cy="2792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5EB5A-A915-BD69-80E4-D8508272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1675"/>
            <a:ext cx="4937128" cy="2368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A4842-6811-CE39-54FD-34A95163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329" y="3951675"/>
            <a:ext cx="4937128" cy="2560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17D65-4374-C49D-49E0-4D07416429C4}"/>
              </a:ext>
            </a:extLst>
          </p:cNvPr>
          <p:cNvSpPr txBox="1"/>
          <p:nvPr/>
        </p:nvSpPr>
        <p:spPr>
          <a:xfrm>
            <a:off x="5467506" y="34602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4. Project: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how to best map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concat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self-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att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results into a vector that feed-forward can deal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008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FCNN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3871-65D2-F4AC-D21A-1CB66EA2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10" y="1335240"/>
            <a:ext cx="5540794" cy="2503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D3B98-1D43-CF3E-B27E-D8528075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51" y="4007966"/>
            <a:ext cx="5358097" cy="24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9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Recap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3060E-8BBD-BA83-FCC3-A28BC3D7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08" y="1391764"/>
            <a:ext cx="5103092" cy="2869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DB6D1-6130-D9C9-5F8A-43DC8E6A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48" y="4261395"/>
            <a:ext cx="5768212" cy="2180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57F78-FF8C-C992-36B3-D27A24349AB2}"/>
              </a:ext>
            </a:extLst>
          </p:cNvPr>
          <p:cNvSpPr txBox="1"/>
          <p:nvPr/>
        </p:nvSpPr>
        <p:spPr>
          <a:xfrm>
            <a:off x="1201228" y="95979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Model: each block -&gt; 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+ 1 pos/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emb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matrix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1D4FA-E3F8-6051-36FE-9FC9B6550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60" y="2105943"/>
            <a:ext cx="5571523" cy="3677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B6BD6B-C63B-5AE1-6F96-6B940D731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60" y="1654563"/>
            <a:ext cx="1722269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54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119987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Machine Translation: </a:t>
            </a:r>
            <a:r>
              <a:rPr lang="en-US" i="0" dirty="0">
                <a:solidFill>
                  <a:srgbClr val="222222"/>
                </a:solidFill>
                <a:effectLst/>
                <a:latin typeface="Helvetica Neue"/>
              </a:rPr>
              <a:t>Don’t need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A116-720D-5609-3BA5-817E1BBA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519" y="2056834"/>
            <a:ext cx="6870962" cy="37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00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1199874"/>
            <a:ext cx="751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Summarization: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 paper trained the model against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wikipedia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articles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18FA-0922-3C98-74C5-283DB90F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59" y="1728334"/>
            <a:ext cx="3307367" cy="42294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858CAF-F158-6C55-B62F-70B016208F59}"/>
              </a:ext>
            </a:extLst>
          </p:cNvPr>
          <p:cNvCxnSpPr/>
          <p:nvPr/>
        </p:nvCxnSpPr>
        <p:spPr>
          <a:xfrm flipV="1">
            <a:off x="4019909" y="2078966"/>
            <a:ext cx="1285336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9951E1-82EC-6B6F-EF20-244FF4472292}"/>
              </a:ext>
            </a:extLst>
          </p:cNvPr>
          <p:cNvSpPr txBox="1"/>
          <p:nvPr/>
        </p:nvSpPr>
        <p:spPr>
          <a:xfrm>
            <a:off x="5304094" y="1894300"/>
            <a:ext cx="97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labels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27098-B8A7-E90B-BBD0-032C8222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65" y="2795323"/>
            <a:ext cx="5916235" cy="31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91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627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2451340" y="2019383"/>
            <a:ext cx="7512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Transfer Learning:</a:t>
            </a:r>
          </a:p>
          <a:p>
            <a:pPr fontAlgn="base"/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ecoder-only transformer is first pre-trained on LM.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inetuned to do summarization.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r>
              <a:rPr lang="en-US" b="1" i="1" dirty="0">
                <a:solidFill>
                  <a:srgbClr val="FF0000"/>
                </a:solidFill>
              </a:rPr>
              <a:t>-&gt;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better results than a pre-trained encoder-decoder transformer in limited data settings.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533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897148"/>
            <a:ext cx="9746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Music Generation: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“Music Modeling” is just like language modeling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Learn music in an unsupervised way -&gt; sample outputs (rambling).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Eg</a:t>
            </a:r>
            <a:r>
              <a:rPr lang="en-US" dirty="0"/>
              <a:t>: piano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Have to represent: notes, velocity, how hard the piano key is pressed.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Performance: series of 1-hot </a:t>
            </a:r>
            <a:r>
              <a:rPr lang="en-US" dirty="0" err="1"/>
              <a:t>vec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52697-BF55-DDBA-E9CA-1248DC04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41" y="2431670"/>
            <a:ext cx="6823494" cy="2402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E29B1-C61D-8EA4-707E-DC0FAFE5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5" y="4891388"/>
            <a:ext cx="8969517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673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1338532" y="1860993"/>
            <a:ext cx="271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Music Generation: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4E2212-06B8-2A0D-0E65-C48D9F9A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944" y="990423"/>
            <a:ext cx="5260675" cy="2367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4A494-329D-19AD-C0D1-542F5FF4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40" y="3563503"/>
            <a:ext cx="6342003" cy="28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3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99" y="1210514"/>
            <a:ext cx="10515600" cy="428451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Paper: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hlinkClick r:id="rId2"/>
              </a:rPr>
              <a:t>Improving Language Understanding by Generative Pre-Training</a:t>
            </a:r>
            <a:br>
              <a:rPr lang="en-US" dirty="0"/>
            </a:br>
            <a:r>
              <a:rPr lang="en-US" sz="3600" i="1" dirty="0"/>
              <a:t>OpenAI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39292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28" y="1324664"/>
            <a:ext cx="5782574" cy="1004468"/>
          </a:xfrm>
        </p:spPr>
        <p:txBody>
          <a:bodyPr/>
          <a:lstStyle/>
          <a:p>
            <a:r>
              <a:rPr lang="en-US" dirty="0"/>
              <a:t>large unlabeled text corpora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5655B11-7A56-4DFB-B44E-A684F794A06C}"/>
              </a:ext>
            </a:extLst>
          </p:cNvPr>
          <p:cNvSpPr/>
          <p:nvPr/>
        </p:nvSpPr>
        <p:spPr>
          <a:xfrm>
            <a:off x="3477881" y="2102944"/>
            <a:ext cx="474453" cy="1354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874143" y="4194385"/>
            <a:ext cx="5782574" cy="1004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challenging for discriminatively trained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A1976-76B1-62AC-E6E6-1F213DEA83DB}"/>
              </a:ext>
            </a:extLst>
          </p:cNvPr>
          <p:cNvSpPr txBox="1"/>
          <p:nvPr/>
        </p:nvSpPr>
        <p:spPr>
          <a:xfrm>
            <a:off x="6883160" y="1337498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generative pre-training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154126E-9CFB-797D-B6BA-91FA002EA4A2}"/>
              </a:ext>
            </a:extLst>
          </p:cNvPr>
          <p:cNvSpPr/>
          <p:nvPr/>
        </p:nvSpPr>
        <p:spPr>
          <a:xfrm>
            <a:off x="8021130" y="2168018"/>
            <a:ext cx="474453" cy="1354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94A53-0092-D9F0-3338-06741D409E22}"/>
              </a:ext>
            </a:extLst>
          </p:cNvPr>
          <p:cNvSpPr txBox="1"/>
          <p:nvPr/>
        </p:nvSpPr>
        <p:spPr>
          <a:xfrm>
            <a:off x="6883160" y="4234954"/>
            <a:ext cx="6094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discriminative fine-tuning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(task-aware input transformations during fine-tuning)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D714A-4205-227F-2598-C1269015FA7D}"/>
              </a:ext>
            </a:extLst>
          </p:cNvPr>
          <p:cNvCxnSpPr/>
          <p:nvPr/>
        </p:nvCxnSpPr>
        <p:spPr>
          <a:xfrm>
            <a:off x="4934309" y="2605177"/>
            <a:ext cx="2199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7668C9-5BC6-8698-4F67-832821034427}"/>
              </a:ext>
            </a:extLst>
          </p:cNvPr>
          <p:cNvSpPr txBox="1"/>
          <p:nvPr/>
        </p:nvSpPr>
        <p:spPr>
          <a:xfrm>
            <a:off x="3165895" y="5433713"/>
            <a:ext cx="8212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absolute improvements of 8.9% on commonsense reasoning (Stories Cloze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5.7% on question answering (RACE)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1.5% on textual entailment (</a:t>
            </a:r>
            <a:r>
              <a:rPr lang="en-US" dirty="0" err="1"/>
              <a:t>MultiNLI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421529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E30AF-E99E-3A84-D259-4F5E32739F1A}"/>
              </a:ext>
            </a:extLst>
          </p:cNvPr>
          <p:cNvSpPr txBox="1"/>
          <p:nvPr/>
        </p:nvSpPr>
        <p:spPr>
          <a:xfrm>
            <a:off x="839277" y="4495164"/>
            <a:ext cx="105134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word -&gt; word embedding -&gt; vector size 512</a:t>
            </a:r>
          </a:p>
          <a:p>
            <a:r>
              <a:rPr lang="en-US" dirty="0">
                <a:solidFill>
                  <a:srgbClr val="999999"/>
                </a:solidFill>
                <a:latin typeface="Helvetica" panose="020B0604020202020204" pitchFamily="34" charset="0"/>
              </a:rPr>
              <a:t>Word embedding only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bottom-most encoder, others -&gt; output of the encoder that’s directly below</a:t>
            </a:r>
          </a:p>
          <a:p>
            <a:endParaRPr lang="en-US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self-attention -&gt; dependencies between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feed-forward -&gt; non</a:t>
            </a:r>
          </a:p>
          <a:p>
            <a:r>
              <a:rPr lang="en-US" dirty="0"/>
              <a:t>-&gt; parallel in feed </a:t>
            </a:r>
            <a:r>
              <a:rPr lang="en-US" dirty="0" err="1"/>
              <a:t>forwad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6C5-E644-539B-DBE7-98DC732D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4" y="1409176"/>
            <a:ext cx="4734358" cy="28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2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35" y="1307921"/>
            <a:ext cx="4153856" cy="23156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ko </a:t>
            </a:r>
            <a:r>
              <a:rPr lang="en-US" dirty="0" err="1"/>
              <a:t>nhãn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vb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-&gt;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gs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-&gt; </a:t>
            </a:r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Ko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transfer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-&gt; target task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2859902" y="1307921"/>
            <a:ext cx="10404174" cy="190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-apple-system"/>
              </a:rPr>
              <a:t>semi-supervised = </a:t>
            </a:r>
          </a:p>
          <a:p>
            <a:r>
              <a:rPr lang="en-US" b="0" i="0" dirty="0">
                <a:effectLst/>
                <a:latin typeface="-apple-system"/>
              </a:rPr>
              <a:t>unsupervised pre-training (language modeling objective -&gt; </a:t>
            </a:r>
            <a:r>
              <a:rPr lang="en-US" b="0" i="0" dirty="0" err="1">
                <a:effectLst/>
                <a:latin typeface="-apple-system"/>
              </a:rPr>
              <a:t>học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tham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số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r>
              <a:rPr lang="en-US" b="0" i="0" dirty="0">
                <a:effectLst/>
                <a:latin typeface="-apple-system"/>
              </a:rPr>
              <a:t>+</a:t>
            </a:r>
          </a:p>
          <a:p>
            <a:r>
              <a:rPr lang="en-US" b="0" i="0" dirty="0">
                <a:effectLst/>
                <a:latin typeface="-apple-system"/>
              </a:rPr>
              <a:t> supervised fine-tuning (corresponding supervised objective -&gt; target task -&gt; adapt </a:t>
            </a:r>
            <a:r>
              <a:rPr lang="en-US" b="0" i="0" dirty="0" err="1">
                <a:effectLst/>
                <a:latin typeface="-apple-system"/>
              </a:rPr>
              <a:t>tham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số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endParaRPr lang="en-US" dirty="0"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task-specific input ad</a:t>
            </a:r>
            <a:r>
              <a:rPr lang="en-US" b="0" dirty="0">
                <a:effectLst/>
                <a:latin typeface="-apple-system"/>
              </a:rPr>
              <a:t>aptat</a:t>
            </a:r>
            <a:r>
              <a:rPr lang="en-US" b="0" i="0" dirty="0">
                <a:effectLst/>
                <a:latin typeface="-apple-system"/>
              </a:rPr>
              <a:t>ions - &gt;fine-tune </a:t>
            </a:r>
            <a:r>
              <a:rPr lang="en-US" b="0" i="0" dirty="0" err="1">
                <a:effectLst/>
                <a:latin typeface="-apple-system"/>
              </a:rPr>
              <a:t>hiệu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quả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,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ít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thay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đổi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pre-trained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94A53-0092-D9F0-3338-06741D409E22}"/>
              </a:ext>
            </a:extLst>
          </p:cNvPr>
          <p:cNvSpPr txBox="1"/>
          <p:nvPr/>
        </p:nvSpPr>
        <p:spPr>
          <a:xfrm>
            <a:off x="1967427" y="3990085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LSTM -&gt; short range </a:t>
            </a:r>
            <a:r>
              <a:rPr lang="en-US" sz="2400" dirty="0" err="1">
                <a:solidFill>
                  <a:srgbClr val="FF0000"/>
                </a:solidFill>
              </a:rPr>
              <a:t>về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cấu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trúc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ngôn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ngữ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Transformer -&gt; long-term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423C1-EB6E-BE34-AADB-1F975654D2F8}"/>
              </a:ext>
            </a:extLst>
          </p:cNvPr>
          <p:cNvSpPr txBox="1"/>
          <p:nvPr/>
        </p:nvSpPr>
        <p:spPr>
          <a:xfrm>
            <a:off x="3804082" y="4949914"/>
            <a:ext cx="6631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-     language understanding tasks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natural language inference</a:t>
            </a:r>
            <a:endParaRPr lang="en-US" dirty="0"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question answering</a:t>
            </a:r>
            <a:endParaRPr lang="en-US" dirty="0"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semantic similarity, and text classification.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BAC2DD-9266-BCCA-B608-46F3BF38D031}"/>
              </a:ext>
            </a:extLst>
          </p:cNvPr>
          <p:cNvCxnSpPr/>
          <p:nvPr/>
        </p:nvCxnSpPr>
        <p:spPr>
          <a:xfrm>
            <a:off x="8574657" y="1846053"/>
            <a:ext cx="690113" cy="24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762974A7-F82A-FE26-892C-E2B88AC66704}"/>
              </a:ext>
            </a:extLst>
          </p:cNvPr>
          <p:cNvSpPr txBox="1">
            <a:spLocks/>
          </p:cNvSpPr>
          <p:nvPr/>
        </p:nvSpPr>
        <p:spPr>
          <a:xfrm>
            <a:off x="3012302" y="1460321"/>
            <a:ext cx="10404174" cy="190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0E221-3261-E601-DD7F-4037074EFBFB}"/>
              </a:ext>
            </a:extLst>
          </p:cNvPr>
          <p:cNvSpPr txBox="1"/>
          <p:nvPr/>
        </p:nvSpPr>
        <p:spPr>
          <a:xfrm>
            <a:off x="8330960" y="4405583"/>
            <a:ext cx="352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various objectives </a:t>
            </a:r>
          </a:p>
          <a:p>
            <a:r>
              <a:rPr lang="en-US" dirty="0"/>
              <a:t>	- language modeling </a:t>
            </a:r>
          </a:p>
          <a:p>
            <a:r>
              <a:rPr lang="en-US" dirty="0"/>
              <a:t>	- machine translation </a:t>
            </a:r>
          </a:p>
          <a:p>
            <a:r>
              <a:rPr lang="en-US" dirty="0"/>
              <a:t>	- discourse coherence</a:t>
            </a:r>
          </a:p>
        </p:txBody>
      </p:sp>
    </p:spTree>
    <p:extLst>
      <p:ext uri="{BB962C8B-B14F-4D97-AF65-F5344CB8AC3E}">
        <p14:creationId xmlns:p14="http://schemas.microsoft.com/office/powerpoint/2010/main" val="2588716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86" y="1370842"/>
            <a:ext cx="4153856" cy="23156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0070C0"/>
                </a:solidFill>
                <a:effectLst/>
                <a:latin typeface="-apple-system"/>
              </a:rPr>
              <a:t>Semi-supervised learning for NLP: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Word embedding (pre-train) -&gt; word-level -&gt; phrase/sentence-level.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Paper -&gt; high-level semantic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6326155" y="1370842"/>
            <a:ext cx="4955409" cy="21210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Unsupervised pre-training: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-    image classification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speech recognition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entity disambiguation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machine translation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423C1-EB6E-BE34-AADB-1F975654D2F8}"/>
              </a:ext>
            </a:extLst>
          </p:cNvPr>
          <p:cNvSpPr txBox="1"/>
          <p:nvPr/>
        </p:nvSpPr>
        <p:spPr>
          <a:xfrm>
            <a:off x="2780190" y="4114392"/>
            <a:ext cx="6786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</a:rPr>
              <a:t>Auxiliary training objectives:</a:t>
            </a:r>
          </a:p>
          <a:p>
            <a:pPr marL="285750" indent="-285750" algn="l">
              <a:buFontTx/>
              <a:buChar char="-"/>
            </a:pPr>
            <a:r>
              <a:rPr lang="en-US" sz="2400" b="0" i="0" dirty="0">
                <a:effectLst/>
                <a:latin typeface="-apple-system"/>
              </a:rPr>
              <a:t>Auxiliary unsupervised training objectives -&gt; alternative form of semi-supervised learning</a:t>
            </a:r>
          </a:p>
          <a:p>
            <a:pPr marL="285750" indent="-285750" algn="l">
              <a:buFontTx/>
              <a:buChar char="-"/>
            </a:pPr>
            <a:r>
              <a:rPr lang="en-US" sz="2400" b="0" i="0" dirty="0" err="1">
                <a:effectLst/>
                <a:latin typeface="-apple-system"/>
              </a:rPr>
              <a:t>Cải</a:t>
            </a:r>
            <a:r>
              <a:rPr lang="en-US" sz="2400" b="0" i="0" dirty="0">
                <a:effectLst/>
                <a:latin typeface="-apple-system"/>
              </a:rPr>
              <a:t> </a:t>
            </a:r>
            <a:r>
              <a:rPr lang="en-US" sz="2400" b="0" i="0" dirty="0" err="1">
                <a:effectLst/>
                <a:latin typeface="-apple-system"/>
              </a:rPr>
              <a:t>thiện</a:t>
            </a:r>
            <a:r>
              <a:rPr lang="en-US" sz="2400" b="0" i="0" dirty="0">
                <a:effectLst/>
                <a:latin typeface="-apple-system"/>
              </a:rPr>
              <a:t> </a:t>
            </a:r>
            <a:r>
              <a:rPr lang="en-US" sz="2400" dirty="0"/>
              <a:t>semantic role labeling.</a:t>
            </a:r>
          </a:p>
        </p:txBody>
      </p:sp>
    </p:spTree>
    <p:extLst>
      <p:ext uri="{BB962C8B-B14F-4D97-AF65-F5344CB8AC3E}">
        <p14:creationId xmlns:p14="http://schemas.microsoft.com/office/powerpoint/2010/main" val="24619594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72219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::Unsupervised pre-training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01" y="1875867"/>
            <a:ext cx="6686925" cy="138098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Unsupervised corpus of tokens U = {u1, . . . , un}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Use standard language modeling objective</a:t>
            </a:r>
          </a:p>
          <a:p>
            <a:pPr algn="l"/>
            <a:r>
              <a:rPr lang="en-US" dirty="0"/>
              <a:t>-    Max log </a:t>
            </a:r>
            <a:r>
              <a:rPr lang="en-US" dirty="0" err="1"/>
              <a:t>likehood</a:t>
            </a:r>
            <a:r>
              <a:rPr lang="en-US" dirty="0"/>
              <a:t> (k: context window)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520147" y="3786997"/>
            <a:ext cx="6527634" cy="2121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a multi-layer Transformer decoder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multi-headed self-attention operation </a:t>
            </a:r>
            <a:r>
              <a:rPr lang="en-US" dirty="0"/>
              <a:t>followed by </a:t>
            </a:r>
            <a:r>
              <a:rPr lang="en-US" dirty="0">
                <a:solidFill>
                  <a:schemeClr val="accent1"/>
                </a:solidFill>
              </a:rPr>
              <a:t>position-wise feedforward layers </a:t>
            </a:r>
            <a:r>
              <a:rPr lang="en-US" dirty="0">
                <a:solidFill>
                  <a:srgbClr val="FF0000"/>
                </a:solidFill>
              </a:rPr>
              <a:t>-&gt; output: distribution over target tokens</a:t>
            </a:r>
          </a:p>
          <a:p>
            <a:pPr marL="800100" lvl="1" indent="-342900" algn="l">
              <a:buFontTx/>
              <a:buChar char="-"/>
            </a:pPr>
            <a:r>
              <a:rPr lang="pl-PL" dirty="0"/>
              <a:t>U = (u</a:t>
            </a:r>
            <a:r>
              <a:rPr lang="en-US" dirty="0"/>
              <a:t>_{</a:t>
            </a:r>
            <a:r>
              <a:rPr lang="pl-PL" dirty="0"/>
              <a:t>−k</a:t>
            </a:r>
            <a:r>
              <a:rPr lang="en-US" dirty="0"/>
              <a:t>}</a:t>
            </a:r>
            <a:r>
              <a:rPr lang="pl-PL" dirty="0"/>
              <a:t>, . . . , u</a:t>
            </a:r>
            <a:r>
              <a:rPr lang="en-US" dirty="0"/>
              <a:t>_{</a:t>
            </a:r>
            <a:r>
              <a:rPr lang="pl-PL" dirty="0"/>
              <a:t>−1</a:t>
            </a:r>
            <a:r>
              <a:rPr lang="en-US" dirty="0"/>
              <a:t>}</a:t>
            </a:r>
            <a:r>
              <a:rPr lang="pl-PL" dirty="0"/>
              <a:t>)</a:t>
            </a:r>
            <a:r>
              <a:rPr lang="en-US" dirty="0"/>
              <a:t>: context vector 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n: num of layers</a:t>
            </a:r>
          </a:p>
          <a:p>
            <a:pPr marL="800100" lvl="1" indent="-342900" algn="l">
              <a:buFontTx/>
              <a:buChar char="-"/>
            </a:pPr>
            <a:r>
              <a:rPr lang="en-US" dirty="0" err="1"/>
              <a:t>W_e</a:t>
            </a:r>
            <a:r>
              <a:rPr lang="en-US" dirty="0"/>
              <a:t>: embedding matrix</a:t>
            </a:r>
          </a:p>
          <a:p>
            <a:pPr marL="800100" lvl="1" indent="-342900" algn="l">
              <a:buFontTx/>
              <a:buChar char="-"/>
            </a:pPr>
            <a:r>
              <a:rPr lang="en-US" dirty="0" err="1"/>
              <a:t>W_p</a:t>
            </a:r>
            <a:r>
              <a:rPr lang="en-US" dirty="0"/>
              <a:t>: position embedding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EBE22-6274-0555-8BF1-46965BB5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0" y="2641114"/>
            <a:ext cx="4313294" cy="6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D46F6-BB82-7C0D-FAC2-052B85CC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88" y="3785461"/>
            <a:ext cx="4671465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10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54966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::Supervised fine-tuning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5F01571-3D61-6BF3-C867-56B814CD504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0501" y="1875867"/>
                <a:ext cx="7064480" cy="3912458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 algn="l">
                  <a:buFontTx/>
                  <a:buChar char="-"/>
                </a:pPr>
                <a:r>
                  <a:rPr lang="en-US" dirty="0"/>
                  <a:t>Labeled dataset C = {sequence of input tokens: x1 , . . . , </a:t>
                </a:r>
                <a:r>
                  <a:rPr lang="en-US" dirty="0" err="1"/>
                  <a:t>xm</a:t>
                </a:r>
                <a:r>
                  <a:rPr lang="en-US" dirty="0"/>
                  <a:t>; label y}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Out of </a:t>
                </a:r>
                <a:r>
                  <a:rPr lang="en-US" dirty="0">
                    <a:solidFill>
                      <a:srgbClr val="FF0000"/>
                    </a:solidFill>
                  </a:rPr>
                  <a:t>pre-trained model</a:t>
                </a:r>
                <a:r>
                  <a:rPr lang="en-US" dirty="0"/>
                  <a:t> </a:t>
                </a:r>
              </a:p>
              <a:p>
                <a:pPr lvl="1" algn="l"/>
                <a:r>
                  <a:rPr lang="en-US" dirty="0"/>
                  <a:t>-&gt; In of </a:t>
                </a:r>
                <a:r>
                  <a:rPr lang="pt-BR" dirty="0">
                    <a:solidFill>
                      <a:srgbClr val="FF0000"/>
                    </a:solidFill>
                  </a:rPr>
                  <a:t>final transformer block’s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400" dirty="0"/>
                  <a:t>, fed into an added linear output layer with parameters </a:t>
                </a:r>
                <a:r>
                  <a:rPr lang="en-US" sz="2400" dirty="0" err="1"/>
                  <a:t>W_y</a:t>
                </a:r>
                <a:r>
                  <a:rPr lang="en-US" sz="2400" dirty="0"/>
                  <a:t> to predict y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Use auxiliary objective: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Improving generalization of the supervised model.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Accelerating convergence.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Extra parameters: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 err="1"/>
                  <a:t>W_y</a:t>
                </a:r>
                <a:endParaRPr lang="en-US" dirty="0"/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embeddings for delimiter tokens</a:t>
                </a:r>
              </a:p>
              <a:p>
                <a:pPr marL="800100" lvl="1" indent="-342900" algn="l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5F01571-3D61-6BF3-C867-56B814CD5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0501" y="1875867"/>
                <a:ext cx="7064480" cy="3912458"/>
              </a:xfrm>
              <a:blipFill>
                <a:blip r:embed="rId2"/>
                <a:stretch>
                  <a:fillRect l="-1122" t="-2804" b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02687C-8015-9CA3-749C-6600C482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12" y="2165571"/>
            <a:ext cx="3962743" cy="77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3191E-0BC1-AB8E-0342-7E0B325D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40" y="3051777"/>
            <a:ext cx="3581710" cy="754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FD752-F6D9-B0C3-F13B-7CE213D1D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12" y="4272390"/>
            <a:ext cx="2972058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67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54966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::Task-specific input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D3E9C-B66E-46FE-89E4-6FA7A66DD932}"/>
                  </a:ext>
                </a:extLst>
              </p:cNvPr>
              <p:cNvSpPr txBox="1"/>
              <p:nvPr/>
            </p:nvSpPr>
            <p:spPr>
              <a:xfrm>
                <a:off x="2187246" y="2161719"/>
                <a:ext cx="8069561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Vì pre-train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huấn</a:t>
                </a:r>
                <a:r>
                  <a:rPr lang="en-US" dirty="0"/>
                  <a:t> </a:t>
                </a:r>
                <a:r>
                  <a:rPr lang="en-US" dirty="0" err="1"/>
                  <a:t>luyện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chuỗi</a:t>
                </a:r>
                <a:r>
                  <a:rPr lang="en-US" dirty="0"/>
                  <a:t> </a:t>
                </a:r>
                <a:r>
                  <a:rPr lang="en-US" dirty="0" err="1"/>
                  <a:t>liền</a:t>
                </a:r>
                <a:r>
                  <a:rPr lang="en-US" dirty="0"/>
                  <a:t> </a:t>
                </a:r>
                <a:r>
                  <a:rPr lang="en-US" dirty="0" err="1"/>
                  <a:t>kề</a:t>
                </a:r>
                <a:r>
                  <a:rPr lang="en-US" dirty="0"/>
                  <a:t> </a:t>
                </a:r>
                <a:r>
                  <a:rPr lang="en-US" dirty="0" err="1"/>
                  <a:t>vb</a:t>
                </a:r>
                <a:r>
                  <a:rPr lang="en-US" dirty="0"/>
                  <a:t>, </a:t>
                </a:r>
                <a:r>
                  <a:rPr lang="en-US" dirty="0" err="1"/>
                  <a:t>nên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sửa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-&gt; traversal-style (input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cấu</a:t>
                </a:r>
                <a:r>
                  <a:rPr lang="en-US" dirty="0"/>
                  <a:t> </a:t>
                </a:r>
                <a:r>
                  <a:rPr lang="en-US" dirty="0" err="1"/>
                  <a:t>trúc</a:t>
                </a:r>
                <a:r>
                  <a:rPr lang="en-US" dirty="0"/>
                  <a:t> -&gt; </a:t>
                </a:r>
                <a:r>
                  <a:rPr lang="en-US" dirty="0" err="1"/>
                  <a:t>chuỗi</a:t>
                </a:r>
                <a:r>
                  <a:rPr lang="en-US" dirty="0"/>
                  <a:t> </a:t>
                </a:r>
                <a:r>
                  <a:rPr lang="en-US" dirty="0" err="1"/>
                  <a:t>sắp</a:t>
                </a:r>
                <a:r>
                  <a:rPr lang="en-US" dirty="0"/>
                  <a:t>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pre-train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xử</a:t>
                </a:r>
                <a:r>
                  <a:rPr lang="en-US" dirty="0"/>
                  <a:t> </a:t>
                </a:r>
                <a:r>
                  <a:rPr lang="en-US" dirty="0" err="1"/>
                  <a:t>lí</a:t>
                </a:r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Classification: directly fine-tune.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Textual entailment: premise p token + delimiter token $ + hypothesis h token.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Similarity (no inherent ordering): contain both (delimiter between) -&gt; process independently -&gt; 2 seq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-&gt; transformer -&gt; + element-wise -&gt; linear.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QA / Reasoning: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input: context document z, question q, set of possible answers {</a:t>
                </a:r>
                <a:r>
                  <a:rPr lang="en-US" dirty="0" err="1"/>
                  <a:t>a_k</a:t>
                </a:r>
                <a:r>
                  <a:rPr lang="en-US" dirty="0"/>
                  <a:t>}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Implement: z + q + $ + each </a:t>
                </a:r>
                <a:r>
                  <a:rPr lang="en-US" dirty="0" err="1"/>
                  <a:t>a_k</a:t>
                </a:r>
                <a:r>
                  <a:rPr lang="en-US" dirty="0"/>
                  <a:t> -&gt; these sequences are processed independently -&gt; transformer -&gt; linear -&gt; </a:t>
                </a:r>
                <a:r>
                  <a:rPr lang="en-US" dirty="0" err="1"/>
                  <a:t>softmax</a:t>
                </a:r>
                <a:r>
                  <a:rPr lang="en-US" dirty="0"/>
                  <a:t> (distribution)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D3E9C-B66E-46FE-89E4-6FA7A66DD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246" y="2161719"/>
                <a:ext cx="8069561" cy="2862322"/>
              </a:xfrm>
              <a:prstGeom prst="rect">
                <a:avLst/>
              </a:prstGeom>
              <a:blipFill>
                <a:blip r:embed="rId2"/>
                <a:stretch>
                  <a:fillRect l="-680" t="-1279" r="-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92960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30" y="199690"/>
            <a:ext cx="8978840" cy="1240921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E9F8-980C-7D40-4057-97FC8EA1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24968"/>
            <a:ext cx="9067800" cy="46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3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000" i="1" dirty="0">
                <a:solidFill>
                  <a:srgbClr val="222222"/>
                </a:solidFill>
                <a:effectLst/>
                <a:latin typeface="Helvetica Neue"/>
              </a:rPr>
              <a:t>word-level</a:t>
            </a:r>
            <a:endParaRPr lang="en-US" i="1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E5498-41E5-628F-D2B9-E5FD2C5B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4" y="2302456"/>
            <a:ext cx="5240884" cy="3140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137F82-243C-9130-E8B5-8AE0A6DB874C}"/>
                  </a:ext>
                </a:extLst>
              </p:cNvPr>
              <p:cNvSpPr txBox="1"/>
              <p:nvPr/>
            </p:nvSpPr>
            <p:spPr>
              <a:xfrm>
                <a:off x="7037780" y="2302456"/>
                <a:ext cx="3978151" cy="2910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70BF4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70BF4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B36AE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/>
                  <a:t>-&gt; W -&gt; for training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-&gt; This is an architecture choice to make the computation of multiheaded attention (mostly) constant.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137F82-243C-9130-E8B5-8AE0A6DB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80" y="2302456"/>
                <a:ext cx="3978151" cy="2910797"/>
              </a:xfrm>
              <a:prstGeom prst="rect">
                <a:avLst/>
              </a:prstGeom>
              <a:blipFill>
                <a:blip r:embed="rId3"/>
                <a:stretch>
                  <a:fillRect l="-1225" r="-613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7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000" i="1" dirty="0">
                <a:solidFill>
                  <a:srgbClr val="222222"/>
                </a:solidFill>
                <a:effectLst/>
                <a:latin typeface="Helvetica Neue"/>
              </a:rPr>
              <a:t>word-level</a:t>
            </a:r>
            <a:endParaRPr lang="en-US" sz="4000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05DD40-75AB-4364-3E4A-6BF6ACE18C32}"/>
                  </a:ext>
                </a:extLst>
              </p:cNvPr>
              <p:cNvSpPr txBox="1"/>
              <p:nvPr/>
            </p:nvSpPr>
            <p:spPr>
              <a:xfrm>
                <a:off x="5588544" y="1563937"/>
                <a:ext cx="6094562" cy="4584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222222"/>
                    </a:solidFill>
                    <a:latin typeface="Helvetica" panose="020B0604020202020204" pitchFamily="34" charset="0"/>
                  </a:rPr>
                  <a:t>S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core: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how much focus to place on other parts of the input sentence as we encode a word at a certain position.</a:t>
                </a:r>
              </a:p>
              <a:p>
                <a:endParaRPr lang="en-US" b="0" i="0" dirty="0">
                  <a:solidFill>
                    <a:srgbClr val="222222"/>
                  </a:solidFill>
                  <a:effectLst/>
                  <a:latin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Step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This leads to having more stable gradients.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There could be other possible values here, but this is the default</a:t>
                </a:r>
                <a:r>
                  <a:rPr lang="en-US" dirty="0"/>
                  <a:t>.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3: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much each word will be expressed at this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4: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Keep intact the values of the word(s) we want to focus on, and drown-out irrelevant words (by multiplying them by tiny numbers like 0.001, for example).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5: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05DD40-75AB-4364-3E4A-6BF6ACE1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44" y="1563937"/>
                <a:ext cx="6094562" cy="4584140"/>
              </a:xfrm>
              <a:prstGeom prst="rect">
                <a:avLst/>
              </a:prstGeom>
              <a:blipFill>
                <a:blip r:embed="rId2"/>
                <a:stretch>
                  <a:fillRect l="-900" t="-798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6A8510-26F3-7656-FF7A-833DE83F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3" y="1492370"/>
            <a:ext cx="4748031" cy="47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2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matrix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2B5B-AA92-5733-A76E-67B8DA5A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45" y="2655646"/>
            <a:ext cx="3088220" cy="3565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2E2B7-5A35-2712-E63F-E02E12DA7FB7}"/>
              </a:ext>
            </a:extLst>
          </p:cNvPr>
          <p:cNvSpPr txBox="1"/>
          <p:nvPr/>
        </p:nvSpPr>
        <p:spPr>
          <a:xfrm>
            <a:off x="3048719" y="189000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Packing embedding vectors -&gt; matrix -&gt; faster process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1512B-F98C-6E7B-22F0-22C0EC3B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95" y="3088727"/>
            <a:ext cx="3687058" cy="1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8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multi-head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2E2B7-5A35-2712-E63F-E02E12DA7FB7}"/>
              </a:ext>
            </a:extLst>
          </p:cNvPr>
          <p:cNvSpPr txBox="1"/>
          <p:nvPr/>
        </p:nvSpPr>
        <p:spPr>
          <a:xfrm>
            <a:off x="1662022" y="5006192"/>
            <a:ext cx="99146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mproves the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Expands the model’s ability to focus on different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Attention layer multiple “representation subspaces”. Many Q/K/V matrix; after training, each set is used to project the input embeddings (or vectors from lower encoders/decoders) into a different representation subspace.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D6536-7316-AA79-6329-E8C59D1C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4" y="1423345"/>
            <a:ext cx="5353763" cy="3344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1F7D8-FC20-0288-6752-F5A2981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13" y="2116404"/>
            <a:ext cx="4051445" cy="19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C90C0-D092-F747-C8B3-E03583D38887}"/>
              </a:ext>
            </a:extLst>
          </p:cNvPr>
          <p:cNvSpPr txBox="1"/>
          <p:nvPr/>
        </p:nvSpPr>
        <p:spPr>
          <a:xfrm>
            <a:off x="6501130" y="1604510"/>
            <a:ext cx="559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Học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quan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hệ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nhau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: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ngữ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nghĩa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vần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3329163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multi-head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2E2B7-5A35-2712-E63F-E02E12DA7FB7}"/>
                  </a:ext>
                </a:extLst>
              </p:cNvPr>
              <p:cNvSpPr txBox="1"/>
              <p:nvPr/>
            </p:nvSpPr>
            <p:spPr>
              <a:xfrm>
                <a:off x="2920041" y="1719528"/>
                <a:ext cx="63519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Feed-forward layer is not expecting 8 matrix -&gt;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2E2B7-5A35-2712-E63F-E02E12DA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41" y="1719528"/>
                <a:ext cx="6351918" cy="369332"/>
              </a:xfrm>
              <a:prstGeom prst="rect">
                <a:avLst/>
              </a:prstGeom>
              <a:blipFill>
                <a:blip r:embed="rId2"/>
                <a:stretch>
                  <a:fillRect l="-768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D1027E-EA2D-D091-128D-6B052F5F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28" y="2400459"/>
            <a:ext cx="6689226" cy="35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42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4667</TotalTime>
  <Words>1945</Words>
  <Application>Microsoft Office PowerPoint</Application>
  <PresentationFormat>Widescreen</PresentationFormat>
  <Paragraphs>248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-apple-system</vt:lpstr>
      <vt:lpstr>Arial</vt:lpstr>
      <vt:lpstr>Bitstream Vera Sans Mono</vt:lpstr>
      <vt:lpstr>Calibri</vt:lpstr>
      <vt:lpstr>Calibri Light</vt:lpstr>
      <vt:lpstr>Cambria Math</vt:lpstr>
      <vt:lpstr>Courier New</vt:lpstr>
      <vt:lpstr>Helvetica</vt:lpstr>
      <vt:lpstr>Helvetica Neue</vt:lpstr>
      <vt:lpstr>Office Theme</vt:lpstr>
      <vt:lpstr>PowerPoint Presentation</vt:lpstr>
      <vt:lpstr>TRANSFORMER ARCHITECTURE</vt:lpstr>
      <vt:lpstr>High-Level Look</vt:lpstr>
      <vt:lpstr>Self-Attention</vt:lpstr>
      <vt:lpstr>Self-Attention word-level</vt:lpstr>
      <vt:lpstr>Self-Attention word-level</vt:lpstr>
      <vt:lpstr>Self-Attention matrix</vt:lpstr>
      <vt:lpstr>Self-Attention multi-head</vt:lpstr>
      <vt:lpstr>Self-Attention multi-head</vt:lpstr>
      <vt:lpstr>Self-Attention</vt:lpstr>
      <vt:lpstr>Self-Attention</vt:lpstr>
      <vt:lpstr>Positional Encoding</vt:lpstr>
      <vt:lpstr>Positional Encoding</vt:lpstr>
      <vt:lpstr>Residuals</vt:lpstr>
      <vt:lpstr>Decoder </vt:lpstr>
      <vt:lpstr>Linear and Softmax Layer</vt:lpstr>
      <vt:lpstr>Loss Function</vt:lpstr>
      <vt:lpstr>Language Model</vt:lpstr>
      <vt:lpstr>Transformers for LM</vt:lpstr>
      <vt:lpstr>GPT2 vs BERT</vt:lpstr>
      <vt:lpstr>Evolution of the Transformer Block Decoder-only block</vt:lpstr>
      <vt:lpstr>GPT2::High-look</vt:lpstr>
      <vt:lpstr>GPT2::Deeper-look::Token-pos-emb</vt:lpstr>
      <vt:lpstr>GPT2::Deeper-look::Blocks</vt:lpstr>
      <vt:lpstr>GPT2::Deeper-look::Self-att</vt:lpstr>
      <vt:lpstr>GPT2::Deeper-look::Output</vt:lpstr>
      <vt:lpstr>Note</vt:lpstr>
      <vt:lpstr>Eval Time: One Token at a Time</vt:lpstr>
      <vt:lpstr>Splitting attention head</vt:lpstr>
      <vt:lpstr>Splitting att-head</vt:lpstr>
      <vt:lpstr>FCNN</vt:lpstr>
      <vt:lpstr>Recap</vt:lpstr>
      <vt:lpstr>Beyond LM</vt:lpstr>
      <vt:lpstr>Beyond LM</vt:lpstr>
      <vt:lpstr>Beyond LM</vt:lpstr>
      <vt:lpstr>Beyond LM</vt:lpstr>
      <vt:lpstr>Beyond LM</vt:lpstr>
      <vt:lpstr>Paper: Improving Language Understanding by Generative Pre-Training OpenAI</vt:lpstr>
      <vt:lpstr>Abstract</vt:lpstr>
      <vt:lpstr>Introduction</vt:lpstr>
      <vt:lpstr>Related work</vt:lpstr>
      <vt:lpstr>Framework ::Unsupervised pre-training</vt:lpstr>
      <vt:lpstr>Framework ::Supervised fine-tuning</vt:lpstr>
      <vt:lpstr>Framework ::Task-specific input transformations</vt:lpstr>
      <vt:lpstr>Framework ::Diagram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</dc:title>
  <dc:creator>Ngọc Tường Lê</dc:creator>
  <cp:lastModifiedBy>Ngọc Tường Lê</cp:lastModifiedBy>
  <cp:revision>29</cp:revision>
  <dcterms:created xsi:type="dcterms:W3CDTF">2023-08-01T16:45:07Z</dcterms:created>
  <dcterms:modified xsi:type="dcterms:W3CDTF">2023-08-30T17:18:15Z</dcterms:modified>
</cp:coreProperties>
</file>